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599E"/>
    <a:srgbClr val="233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41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6ED6-06C1-4392-B159-8347DC93738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06DC4-02E5-466E-AC71-1EDA9BAC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6ED6-06C1-4392-B159-8347DC93738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06DC4-02E5-466E-AC71-1EDA9BAC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14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6ED6-06C1-4392-B159-8347DC93738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06DC4-02E5-466E-AC71-1EDA9BAC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5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6ED6-06C1-4392-B159-8347DC93738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06DC4-02E5-466E-AC71-1EDA9BAC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47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6ED6-06C1-4392-B159-8347DC93738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06DC4-02E5-466E-AC71-1EDA9BAC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91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6ED6-06C1-4392-B159-8347DC93738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06DC4-02E5-466E-AC71-1EDA9BAC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81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6ED6-06C1-4392-B159-8347DC93738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06DC4-02E5-466E-AC71-1EDA9BAC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20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6ED6-06C1-4392-B159-8347DC93738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06DC4-02E5-466E-AC71-1EDA9BAC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09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6ED6-06C1-4392-B159-8347DC93738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06DC4-02E5-466E-AC71-1EDA9BAC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49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6ED6-06C1-4392-B159-8347DC93738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06DC4-02E5-466E-AC71-1EDA9BAC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7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86ED6-06C1-4392-B159-8347DC93738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06DC4-02E5-466E-AC71-1EDA9BAC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42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86ED6-06C1-4392-B159-8347DC93738A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06DC4-02E5-466E-AC71-1EDA9BAC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3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74104" y="603926"/>
            <a:ext cx="7763816" cy="2128342"/>
            <a:chOff x="574104" y="603926"/>
            <a:chExt cx="7763816" cy="2128342"/>
          </a:xfrm>
        </p:grpSpPr>
        <p:grpSp>
          <p:nvGrpSpPr>
            <p:cNvPr id="6" name="Group 5"/>
            <p:cNvGrpSpPr/>
            <p:nvPr/>
          </p:nvGrpSpPr>
          <p:grpSpPr>
            <a:xfrm>
              <a:off x="6511915" y="1027267"/>
              <a:ext cx="1826005" cy="1699094"/>
              <a:chOff x="9834235" y="5143700"/>
              <a:chExt cx="2005000" cy="1905740"/>
            </a:xfrm>
          </p:grpSpPr>
          <p:pic>
            <p:nvPicPr>
              <p:cNvPr id="4" name="Picture 3" descr="American Automatic Control Council (A2C2) logo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34235" y="5143700"/>
                <a:ext cx="2005000" cy="1002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International Federation of Automatic Control (IFACS) logo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34235" y="6221350"/>
                <a:ext cx="1840200" cy="8280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2478571" y="1156700"/>
              <a:ext cx="4033346" cy="1569660"/>
              <a:chOff x="6063066" y="425119"/>
              <a:chExt cx="2693366" cy="156966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6304719" y="425119"/>
                <a:ext cx="2210059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233E6F"/>
                    </a:solidFill>
                    <a:latin typeface="Bahnschrift SemiCondensed" panose="020B0502040204020203" pitchFamily="34" charset="0"/>
                  </a:rPr>
                  <a:t>Modeling, Estimation and Control </a:t>
                </a:r>
                <a:r>
                  <a:rPr lang="en-US" sz="2400" dirty="0" smtClean="0">
                    <a:solidFill>
                      <a:srgbClr val="233E6F"/>
                    </a:solidFill>
                    <a:latin typeface="Bahnschrift SemiCondensed" panose="020B0502040204020203" pitchFamily="34" charset="0"/>
                  </a:rPr>
                  <a:t>Conference 2021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063066" y="1209949"/>
                <a:ext cx="26933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000" dirty="0">
                    <a:solidFill>
                      <a:srgbClr val="233E6F"/>
                    </a:solidFill>
                    <a:latin typeface="Bahnschrift SemiCondensed" panose="020B0502040204020203" pitchFamily="34" charset="0"/>
                  </a:rPr>
                  <a:t>(Austin, TX, October 2021)</a:t>
                </a: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848" r="50787" b="28607"/>
            <a:stretch/>
          </p:blipFill>
          <p:spPr>
            <a:xfrm>
              <a:off x="574104" y="613439"/>
              <a:ext cx="2394632" cy="2118829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6150037" y="732974"/>
              <a:ext cx="108523" cy="1993386"/>
            </a:xfrm>
            <a:prstGeom prst="rect">
              <a:avLst/>
            </a:prstGeom>
            <a:solidFill>
              <a:srgbClr val="32599E"/>
            </a:solidFill>
            <a:ln>
              <a:solidFill>
                <a:srgbClr val="3259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399723" y="603926"/>
              <a:ext cx="15424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000" dirty="0" smtClean="0">
                  <a:solidFill>
                    <a:srgbClr val="233E6F"/>
                  </a:solidFill>
                  <a:latin typeface="Bahnschrift SemiCondensed" panose="020B0502040204020203" pitchFamily="34" charset="0"/>
                </a:rPr>
                <a:t>Sponsored</a:t>
              </a:r>
              <a:r>
                <a:rPr lang="en-US" sz="2000" dirty="0" smtClean="0">
                  <a:solidFill>
                    <a:srgbClr val="233E6F"/>
                  </a:solidFill>
                  <a:latin typeface="Bahnschrift SemiCondensed" panose="020B0502040204020203" pitchFamily="34" charset="0"/>
                </a:rPr>
                <a:t> by</a:t>
              </a:r>
              <a:endParaRPr lang="en-US" sz="2000" dirty="0">
                <a:solidFill>
                  <a:srgbClr val="233E6F"/>
                </a:solidFill>
                <a:latin typeface="Bahnschrift Semi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692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2657530" y="2489828"/>
            <a:ext cx="5783531" cy="1458979"/>
            <a:chOff x="743052" y="603926"/>
            <a:chExt cx="7594868" cy="2122435"/>
          </a:xfrm>
        </p:grpSpPr>
        <p:grpSp>
          <p:nvGrpSpPr>
            <p:cNvPr id="3" name="Group 2"/>
            <p:cNvGrpSpPr/>
            <p:nvPr/>
          </p:nvGrpSpPr>
          <p:grpSpPr>
            <a:xfrm>
              <a:off x="6511915" y="1027267"/>
              <a:ext cx="1826005" cy="1699094"/>
              <a:chOff x="9834235" y="5143700"/>
              <a:chExt cx="2005000" cy="1905740"/>
            </a:xfrm>
          </p:grpSpPr>
          <p:pic>
            <p:nvPicPr>
              <p:cNvPr id="10" name="Picture 9" descr="American Automatic Control Council (A2C2) logo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34235" y="5143700"/>
                <a:ext cx="2005000" cy="1002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 descr="International Federation of Automatic Control (IFACS) logo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34235" y="6221350"/>
                <a:ext cx="1840200" cy="8280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2840448" y="1156700"/>
              <a:ext cx="3309588" cy="1262414"/>
              <a:chOff x="6304719" y="425119"/>
              <a:chExt cx="2210059" cy="126241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304719" y="425119"/>
                <a:ext cx="2210059" cy="907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233E6F"/>
                    </a:solidFill>
                    <a:latin typeface="Bahnschrift SemiCondensed" panose="020B0502040204020203" pitchFamily="34" charset="0"/>
                  </a:rPr>
                  <a:t>Modeling, Estimation and Control </a:t>
                </a:r>
                <a:r>
                  <a:rPr lang="en-US" sz="1600" dirty="0" smtClean="0">
                    <a:solidFill>
                      <a:srgbClr val="233E6F"/>
                    </a:solidFill>
                    <a:latin typeface="Bahnschrift SemiCondensed" panose="020B0502040204020203" pitchFamily="34" charset="0"/>
                  </a:rPr>
                  <a:t>Conference 2021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503207" y="1209949"/>
                <a:ext cx="1813086" cy="477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1400" dirty="0">
                    <a:solidFill>
                      <a:srgbClr val="233E6F"/>
                    </a:solidFill>
                    <a:latin typeface="Bahnschrift SemiCondensed" panose="020B0502040204020203" pitchFamily="34" charset="0"/>
                  </a:rPr>
                  <a:t>(Austin, TX, October 2021)</a:t>
                </a: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848" r="50787" b="28607"/>
            <a:stretch/>
          </p:blipFill>
          <p:spPr>
            <a:xfrm>
              <a:off x="743052" y="603926"/>
              <a:ext cx="2394632" cy="211882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150037" y="732974"/>
              <a:ext cx="108523" cy="1993386"/>
            </a:xfrm>
            <a:prstGeom prst="rect">
              <a:avLst/>
            </a:prstGeom>
            <a:solidFill>
              <a:srgbClr val="32599E"/>
            </a:solidFill>
            <a:ln>
              <a:solidFill>
                <a:srgbClr val="3259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375837" y="603926"/>
              <a:ext cx="1590179" cy="4775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400" dirty="0" smtClean="0">
                  <a:solidFill>
                    <a:srgbClr val="233E6F"/>
                  </a:solidFill>
                  <a:latin typeface="Bahnschrift SemiCondensed" panose="020B0502040204020203" pitchFamily="34" charset="0"/>
                </a:rPr>
                <a:t>Sponsored</a:t>
              </a:r>
              <a:r>
                <a:rPr lang="en-US" sz="1400" dirty="0" smtClean="0">
                  <a:solidFill>
                    <a:srgbClr val="233E6F"/>
                  </a:solidFill>
                  <a:latin typeface="Bahnschrift SemiCondensed" panose="020B0502040204020203" pitchFamily="34" charset="0"/>
                </a:rPr>
                <a:t> by</a:t>
              </a:r>
              <a:endParaRPr lang="en-US" sz="1400" dirty="0">
                <a:solidFill>
                  <a:srgbClr val="233E6F"/>
                </a:solidFill>
                <a:latin typeface="Bahnschrift Semi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825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563418" y="511732"/>
            <a:ext cx="7348110" cy="960598"/>
            <a:chOff x="1801418" y="549832"/>
            <a:chExt cx="7348110" cy="960598"/>
          </a:xfrm>
        </p:grpSpPr>
        <p:grpSp>
          <p:nvGrpSpPr>
            <p:cNvPr id="6" name="Group 5"/>
            <p:cNvGrpSpPr/>
            <p:nvPr/>
          </p:nvGrpSpPr>
          <p:grpSpPr>
            <a:xfrm>
              <a:off x="6060186" y="566019"/>
              <a:ext cx="3089342" cy="944411"/>
              <a:chOff x="5425435" y="80872"/>
              <a:chExt cx="3089342" cy="944411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670" r="51577" b="26165"/>
              <a:stretch/>
            </p:blipFill>
            <p:spPr>
              <a:xfrm>
                <a:off x="5425435" y="80872"/>
                <a:ext cx="990605" cy="944411"/>
              </a:xfrm>
              <a:prstGeom prst="rect">
                <a:avLst/>
              </a:prstGeom>
            </p:spPr>
          </p:pic>
          <p:sp>
            <p:nvSpPr>
              <p:cNvPr id="3" name="Rectangle 2"/>
              <p:cNvSpPr/>
              <p:nvPr/>
            </p:nvSpPr>
            <p:spPr>
              <a:xfrm>
                <a:off x="6304718" y="225064"/>
                <a:ext cx="221005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233E6F"/>
                    </a:solidFill>
                    <a:latin typeface="Bahnschrift SemiCondensed" panose="020B0502040204020203" pitchFamily="34" charset="0"/>
                  </a:rPr>
                  <a:t>Modeling, Estimation and Control </a:t>
                </a:r>
                <a:r>
                  <a:rPr lang="en-US" sz="1400" dirty="0" smtClean="0">
                    <a:solidFill>
                      <a:srgbClr val="233E6F"/>
                    </a:solidFill>
                    <a:latin typeface="Bahnschrift SemiCondensed" panose="020B0502040204020203" pitchFamily="34" charset="0"/>
                  </a:rPr>
                  <a:t>Conference 2021</a:t>
                </a: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6564805" y="748284"/>
                <a:ext cx="168988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1200" dirty="0">
                    <a:solidFill>
                      <a:srgbClr val="233E6F"/>
                    </a:solidFill>
                    <a:latin typeface="Bahnschrift SemiCondensed" panose="020B0502040204020203" pitchFamily="34" charset="0"/>
                  </a:rPr>
                  <a:t>(Austin, TX, October 2021)</a:t>
                </a: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1418" y="549832"/>
              <a:ext cx="4184386" cy="9605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936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981756"/>
            <a:ext cx="12501323" cy="1364693"/>
            <a:chOff x="0" y="1981756"/>
            <a:chExt cx="12501323" cy="1364693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1981756"/>
              <a:ext cx="10657283" cy="1364693"/>
              <a:chOff x="620317" y="2235756"/>
              <a:chExt cx="10657283" cy="136469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317" y="2235756"/>
                <a:ext cx="5944633" cy="136469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93525" y="2235756"/>
                <a:ext cx="2607625" cy="1352102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9725" y="2235757"/>
                <a:ext cx="2047875" cy="1357830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85858" y="1981756"/>
              <a:ext cx="1815465" cy="1361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409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58" y="2"/>
            <a:ext cx="5375342" cy="27872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"/>
            <a:ext cx="4203669" cy="27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57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49</Words>
  <Application>Microsoft Office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Bahnschrift SemiCondensed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 Liang</dc:creator>
  <cp:lastModifiedBy>Xiao Liang</cp:lastModifiedBy>
  <cp:revision>51</cp:revision>
  <dcterms:created xsi:type="dcterms:W3CDTF">2021-01-31T15:48:45Z</dcterms:created>
  <dcterms:modified xsi:type="dcterms:W3CDTF">2021-02-01T01:08:35Z</dcterms:modified>
</cp:coreProperties>
</file>